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58" r:id="rId4"/>
    <p:sldId id="257" r:id="rId5"/>
    <p:sldId id="261" r:id="rId6"/>
    <p:sldId id="262" r:id="rId7"/>
    <p:sldId id="260" r:id="rId8"/>
    <p:sldId id="264" r:id="rId9"/>
    <p:sldId id="270" r:id="rId10"/>
    <p:sldId id="269" r:id="rId11"/>
    <p:sldId id="268" r:id="rId12"/>
    <p:sldId id="271" r:id="rId13"/>
    <p:sldId id="272" r:id="rId14"/>
    <p:sldId id="276" r:id="rId15"/>
    <p:sldId id="275" r:id="rId16"/>
    <p:sldId id="274" r:id="rId17"/>
    <p:sldId id="286" r:id="rId18"/>
    <p:sldId id="287" r:id="rId19"/>
    <p:sldId id="280" r:id="rId20"/>
    <p:sldId id="285" r:id="rId21"/>
    <p:sldId id="283" r:id="rId22"/>
    <p:sldId id="282"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87614"/>
  </p:normalViewPr>
  <p:slideViewPr>
    <p:cSldViewPr snapToGrid="0" snapToObjects="1">
      <p:cViewPr>
        <p:scale>
          <a:sx n="89" d="100"/>
          <a:sy n="89" d="100"/>
        </p:scale>
        <p:origin x="1432" y="38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10/27/18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a:t>
            </a:fld>
            <a:endParaRPr lang="en-US"/>
          </a:p>
        </p:txBody>
      </p:sp>
    </p:spTree>
    <p:extLst>
      <p:ext uri="{BB962C8B-B14F-4D97-AF65-F5344CB8AC3E}">
        <p14:creationId xmlns:p14="http://schemas.microsoft.com/office/powerpoint/2010/main" val="193344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2. Asymmetric information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209019-3F88-334D-BF07-2BF39036BD11}" type="slidenum">
              <a:rPr lang="en-US" smtClean="0"/>
              <a:t>12</a:t>
            </a:fld>
            <a:endParaRPr lang="en-US"/>
          </a:p>
        </p:txBody>
      </p:sp>
    </p:spTree>
    <p:extLst>
      <p:ext uri="{BB962C8B-B14F-4D97-AF65-F5344CB8AC3E}">
        <p14:creationId xmlns:p14="http://schemas.microsoft.com/office/powerpoint/2010/main" val="51868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 information.  </a:t>
            </a:r>
            <a:r>
              <a:rPr lang="en-US" dirty="0" smtClean="0"/>
              <a:t>An example of asymmetric information car</a:t>
            </a:r>
            <a:r>
              <a:rPr lang="en-US" baseline="0" dirty="0" smtClean="0"/>
              <a:t> sales at a used car lot.  The car salesperson knows more about the defects of the car than the buyer, so the buyer, who makes the decision, will not have the best information possible.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13</a:t>
            </a:fld>
            <a:endParaRPr lang="en-US"/>
          </a:p>
        </p:txBody>
      </p:sp>
    </p:spTree>
    <p:extLst>
      <p:ext uri="{BB962C8B-B14F-4D97-AF65-F5344CB8AC3E}">
        <p14:creationId xmlns:p14="http://schemas.microsoft.com/office/powerpoint/2010/main" val="2104516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 solutions to market failures</a:t>
            </a:r>
            <a:r>
              <a:rPr lang="en-US" baseline="0" dirty="0" smtClean="0"/>
              <a:t> are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14</a:t>
            </a:fld>
            <a:endParaRPr lang="en-US"/>
          </a:p>
        </p:txBody>
      </p:sp>
    </p:spTree>
    <p:extLst>
      <p:ext uri="{BB962C8B-B14F-4D97-AF65-F5344CB8AC3E}">
        <p14:creationId xmlns:p14="http://schemas.microsoft.com/office/powerpoint/2010/main" val="179342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regulation and taxes.  This is what Milton Friedman was talking about when he said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15</a:t>
            </a:fld>
            <a:endParaRPr lang="en-US"/>
          </a:p>
        </p:txBody>
      </p:sp>
    </p:spTree>
    <p:extLst>
      <p:ext uri="{BB962C8B-B14F-4D97-AF65-F5344CB8AC3E}">
        <p14:creationId xmlns:p14="http://schemas.microsoft.com/office/powerpoint/2010/main" val="94310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rules of the game”.  Milton Friedman, one of the leaders in shareholder theory, acknowledges the need for rules in the market.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16</a:t>
            </a:fld>
            <a:endParaRPr lang="en-US"/>
          </a:p>
        </p:txBody>
      </p:sp>
    </p:spTree>
    <p:extLst>
      <p:ext uri="{BB962C8B-B14F-4D97-AF65-F5344CB8AC3E}">
        <p14:creationId xmlns:p14="http://schemas.microsoft.com/office/powerpoint/2010/main" val="132659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17</a:t>
            </a:fld>
            <a:endParaRPr lang="en-US"/>
          </a:p>
        </p:txBody>
      </p:sp>
    </p:spTree>
    <p:extLst>
      <p:ext uri="{BB962C8B-B14F-4D97-AF65-F5344CB8AC3E}">
        <p14:creationId xmlns:p14="http://schemas.microsoft.com/office/powerpoint/2010/main" val="102518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main supporter of stakeholder theory is Edward Freeman, a professor at the University of Virginia.</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18</a:t>
            </a:fld>
            <a:endParaRPr lang="en-US"/>
          </a:p>
        </p:txBody>
      </p:sp>
    </p:spTree>
    <p:extLst>
      <p:ext uri="{BB962C8B-B14F-4D97-AF65-F5344CB8AC3E}">
        <p14:creationId xmlns:p14="http://schemas.microsoft.com/office/powerpoint/2010/main" val="54563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is different than shareholder theory in that stakeholder theory says to maximize value for many groups, which are called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19</a:t>
            </a:fld>
            <a:endParaRPr lang="en-US"/>
          </a:p>
        </p:txBody>
      </p:sp>
    </p:spTree>
    <p:extLst>
      <p:ext uri="{BB962C8B-B14F-4D97-AF65-F5344CB8AC3E}">
        <p14:creationId xmlns:p14="http://schemas.microsoft.com/office/powerpoint/2010/main" val="46474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Shareholders are only one category of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20</a:t>
            </a:fld>
            <a:endParaRPr lang="en-US"/>
          </a:p>
        </p:txBody>
      </p:sp>
    </p:spTree>
    <p:extLst>
      <p:ext uri="{BB962C8B-B14F-4D97-AF65-F5344CB8AC3E}">
        <p14:creationId xmlns:p14="http://schemas.microsoft.com/office/powerpoint/2010/main" val="156431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who is a stakeholder?</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21</a:t>
            </a:fld>
            <a:endParaRPr lang="en-US"/>
          </a:p>
        </p:txBody>
      </p:sp>
    </p:spTree>
    <p:extLst>
      <p:ext uri="{BB962C8B-B14F-4D97-AF65-F5344CB8AC3E}">
        <p14:creationId xmlns:p14="http://schemas.microsoft.com/office/powerpoint/2010/main" val="157120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Shareholder theory is attributed to Milton Friedman, an economist.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3</a:t>
            </a:fld>
            <a:endParaRPr lang="en-US"/>
          </a:p>
        </p:txBody>
      </p:sp>
    </p:spTree>
    <p:extLst>
      <p:ext uri="{BB962C8B-B14F-4D97-AF65-F5344CB8AC3E}">
        <p14:creationId xmlns:p14="http://schemas.microsoft.com/office/powerpoint/2010/main" val="368894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22</a:t>
            </a:fld>
            <a:endParaRPr lang="en-US"/>
          </a:p>
        </p:txBody>
      </p:sp>
    </p:spTree>
    <p:extLst>
      <p:ext uri="{BB962C8B-B14F-4D97-AF65-F5344CB8AC3E}">
        <p14:creationId xmlns:p14="http://schemas.microsoft.com/office/powerpoint/2010/main" val="9342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Freeman emphasizes that every business decision must take all stakeholders into account.</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23</a:t>
            </a:fld>
            <a:endParaRPr lang="en-US"/>
          </a:p>
        </p:txBody>
      </p:sp>
    </p:spTree>
    <p:extLst>
      <p:ext uri="{BB962C8B-B14F-4D97-AF65-F5344CB8AC3E}">
        <p14:creationId xmlns:p14="http://schemas.microsoft.com/office/powerpoint/2010/main" val="189347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5</a:t>
            </a:fld>
            <a:endParaRPr lang="en-US"/>
          </a:p>
        </p:txBody>
      </p:sp>
    </p:spTree>
    <p:extLst>
      <p:ext uri="{BB962C8B-B14F-4D97-AF65-F5344CB8AC3E}">
        <p14:creationId xmlns:p14="http://schemas.microsoft.com/office/powerpoint/2010/main" val="170706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6</a:t>
            </a:fld>
            <a:endParaRPr lang="en-US"/>
          </a:p>
        </p:txBody>
      </p:sp>
    </p:spTree>
    <p:extLst>
      <p:ext uri="{BB962C8B-B14F-4D97-AF65-F5344CB8AC3E}">
        <p14:creationId xmlns:p14="http://schemas.microsoft.com/office/powerpoint/2010/main" val="1347666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7</a:t>
            </a:fld>
            <a:endParaRPr lang="en-US"/>
          </a:p>
        </p:txBody>
      </p:sp>
    </p:spTree>
    <p:extLst>
      <p:ext uri="{BB962C8B-B14F-4D97-AF65-F5344CB8AC3E}">
        <p14:creationId xmlns:p14="http://schemas.microsoft.com/office/powerpoint/2010/main" val="55669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8</a:t>
            </a:fld>
            <a:endParaRPr lang="en-US"/>
          </a:p>
        </p:txBody>
      </p:sp>
    </p:spTree>
    <p:extLst>
      <p:ext uri="{BB962C8B-B14F-4D97-AF65-F5344CB8AC3E}">
        <p14:creationId xmlns:p14="http://schemas.microsoft.com/office/powerpoint/2010/main" val="65325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 Arrow describes 2 categories</a:t>
            </a:r>
            <a:r>
              <a:rPr lang="en-US" baseline="0" dirty="0" smtClean="0"/>
              <a:t> of undesirable effects.</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9</a:t>
            </a:fld>
            <a:endParaRPr lang="en-US"/>
          </a:p>
        </p:txBody>
      </p:sp>
    </p:spTree>
    <p:extLst>
      <p:ext uri="{BB962C8B-B14F-4D97-AF65-F5344CB8AC3E}">
        <p14:creationId xmlns:p14="http://schemas.microsoft.com/office/powerpoint/2010/main" val="151912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0" indent="-9144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first undesirable effect of shareholder theory occurs when an action poses a greater cost to society than to the imposer of the cost.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209019-3F88-334D-BF07-2BF39036BD11}" type="slidenum">
              <a:rPr lang="en-US" smtClean="0"/>
              <a:t>10</a:t>
            </a:fld>
            <a:endParaRPr lang="en-US"/>
          </a:p>
        </p:txBody>
      </p:sp>
    </p:spTree>
    <p:extLst>
      <p:ext uri="{BB962C8B-B14F-4D97-AF65-F5344CB8AC3E}">
        <p14:creationId xmlns:p14="http://schemas.microsoft.com/office/powerpoint/2010/main" val="125624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Pollution</a:t>
            </a:r>
            <a:r>
              <a:rPr lang="en-US" baseline="0" dirty="0" smtClean="0"/>
              <a:t> and traffic congestion.  Putting more cars on the road may be the best way to maximize profits.  The cost imposed on others by putting more cars on the road is not imposed on the business that chooses to put more cars on the road.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11</a:t>
            </a:fld>
            <a:endParaRPr lang="en-US"/>
          </a:p>
        </p:txBody>
      </p:sp>
    </p:spTree>
    <p:extLst>
      <p:ext uri="{BB962C8B-B14F-4D97-AF65-F5344CB8AC3E}">
        <p14:creationId xmlns:p14="http://schemas.microsoft.com/office/powerpoint/2010/main" val="122568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10/27/18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10/27/18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10/27/18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1.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1.xml"/><Relationship Id="rId5" Type="http://schemas.openxmlformats.org/officeDocument/2006/relationships/image" Target="../media/image1.png"/><Relationship Id="rId1" Type="http://schemas.microsoft.com/office/2007/relationships/media" Target="../media/media23.m4a"/><Relationship Id="rId2" Type="http://schemas.openxmlformats.org/officeDocument/2006/relationships/audio" Target="../media/media23.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jpg"/><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The Social Responsibilities of Businesses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mc:Choice xmlns:p14="http://schemas.microsoft.com/office/powerpoint/2010/main" Requires="p14">
      <p:transition spd="slow" p14:dur="2000" advTm="5149"/>
    </mc:Choice>
    <mc:Fallback>
      <p:transition spd="slow" advTm="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Phillip Arrow has 2 effects of maximizing profits </a:t>
            </a:r>
            <a:r>
              <a:rPr lang="en-US" sz="4800" smtClean="0">
                <a:latin typeface="+mj-lt"/>
                <a:ea typeface="+mj-ea"/>
                <a:cs typeface="+mj-cs"/>
              </a:rPr>
              <a:t>that are undesirable to </a:t>
            </a:r>
            <a:r>
              <a:rPr lang="en-US" sz="4800" dirty="0" smtClean="0">
                <a:latin typeface="+mj-lt"/>
                <a:ea typeface="+mj-ea"/>
                <a:cs typeface="+mj-cs"/>
              </a:rPr>
              <a:t>society</a:t>
            </a:r>
          </a:p>
        </p:txBody>
      </p:sp>
      <p:sp>
        <p:nvSpPr>
          <p:cNvPr id="7" name="Rectangle 6"/>
          <p:cNvSpPr/>
          <p:nvPr/>
        </p:nvSpPr>
        <p:spPr>
          <a:xfrm>
            <a:off x="535048" y="3072348"/>
            <a:ext cx="11656952" cy="1569660"/>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7017501"/>
      </p:ext>
    </p:extLst>
  </p:cSld>
  <p:clrMapOvr>
    <a:masterClrMapping/>
  </p:clrMapOvr>
  <mc:AlternateContent xmlns:mc="http://schemas.openxmlformats.org/markup-compatibility/2006">
    <mc:Choice xmlns:p14="http://schemas.microsoft.com/office/powerpoint/2010/main" Requires="p14">
      <p:transition spd="slow" p14:dur="2000" advTm="10028"/>
    </mc:Choice>
    <mc:Fallback>
      <p:transition spd="slow" advTm="10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5048" y="3072348"/>
            <a:ext cx="11656952" cy="3785652"/>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a:p>
            <a:r>
              <a:rPr lang="en-US" sz="4800" b="1" dirty="0" smtClean="0">
                <a:latin typeface="+mj-lt"/>
                <a:ea typeface="+mj-ea"/>
                <a:cs typeface="+mj-cs"/>
              </a:rPr>
              <a:t>Examples</a:t>
            </a:r>
            <a:r>
              <a:rPr lang="en-US" sz="4800" dirty="0" smtClean="0">
                <a:latin typeface="+mj-lt"/>
                <a:ea typeface="+mj-ea"/>
                <a:cs typeface="+mj-cs"/>
              </a:rPr>
              <a:t>: </a:t>
            </a:r>
          </a:p>
          <a:p>
            <a:pPr marL="685800" indent="-685800">
              <a:buFont typeface="Arial" charset="0"/>
              <a:buChar char="•"/>
            </a:pPr>
            <a:r>
              <a:rPr lang="en-US" sz="4800" dirty="0" smtClean="0">
                <a:latin typeface="+mj-lt"/>
                <a:ea typeface="+mj-ea"/>
                <a:cs typeface="+mj-cs"/>
              </a:rPr>
              <a:t>Pollution</a:t>
            </a:r>
          </a:p>
          <a:p>
            <a:pPr marL="685800" indent="-685800">
              <a:buFont typeface="Arial" charset="0"/>
              <a:buChar char="•"/>
            </a:pPr>
            <a:r>
              <a:rPr lang="en-US" sz="4800" dirty="0" smtClean="0">
                <a:latin typeface="+mj-lt"/>
                <a:ea typeface="+mj-ea"/>
                <a:cs typeface="+mj-cs"/>
              </a:rPr>
              <a:t>Traffic congestion</a:t>
            </a:r>
          </a:p>
        </p:txBody>
      </p:sp>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Phillip Arrow 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5034296"/>
      </p:ext>
    </p:extLst>
  </p:cSld>
  <p:clrMapOvr>
    <a:masterClrMapping/>
  </p:clrMapOvr>
  <mc:AlternateContent xmlns:mc="http://schemas.openxmlformats.org/markup-compatibility/2006">
    <mc:Choice xmlns:p14="http://schemas.microsoft.com/office/powerpoint/2010/main" Requires="p14">
      <p:transition spd="slow" p14:dur="2000" advTm="26660"/>
    </mc:Choice>
    <mc:Fallback>
      <p:transition spd="slow" advTm="2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Phillip Arrow has 2 effects of maximizing profits </a:t>
            </a:r>
            <a:r>
              <a:rPr lang="en-US" sz="4800" smtClean="0">
                <a:latin typeface="+mj-lt"/>
                <a:ea typeface="+mj-ea"/>
                <a:cs typeface="+mj-cs"/>
              </a:rPr>
              <a:t>that are undesirable to </a:t>
            </a:r>
            <a:r>
              <a:rPr lang="en-US" sz="4800" dirty="0" smtClean="0">
                <a:latin typeface="+mj-lt"/>
                <a:ea typeface="+mj-ea"/>
                <a:cs typeface="+mj-cs"/>
              </a:rPr>
              <a:t>society</a:t>
            </a:r>
          </a:p>
        </p:txBody>
      </p:sp>
      <p:sp>
        <p:nvSpPr>
          <p:cNvPr id="7" name="Rectangle 6"/>
          <p:cNvSpPr/>
          <p:nvPr/>
        </p:nvSpPr>
        <p:spPr>
          <a:xfrm>
            <a:off x="872246" y="3089072"/>
            <a:ext cx="10447506" cy="830997"/>
          </a:xfrm>
          <a:prstGeom prst="rect">
            <a:avLst/>
          </a:prstGeom>
        </p:spPr>
        <p:txBody>
          <a:bodyPr wrap="square">
            <a:spAutoFit/>
          </a:bodyPr>
          <a:lstStyle/>
          <a:p>
            <a:r>
              <a:rPr lang="en-US" sz="4800" dirty="0" smtClean="0">
                <a:latin typeface="+mj-lt"/>
                <a:ea typeface="+mj-ea"/>
                <a:cs typeface="+mj-cs"/>
              </a:rPr>
              <a:t>2. Asymmetric information</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658513"/>
      </p:ext>
    </p:extLst>
  </p:cSld>
  <p:clrMapOvr>
    <a:masterClrMapping/>
  </p:clrMapOvr>
  <mc:AlternateContent xmlns:mc="http://schemas.openxmlformats.org/markup-compatibility/2006">
    <mc:Choice xmlns:p14="http://schemas.microsoft.com/office/powerpoint/2010/main" Requires="p14">
      <p:transition spd="slow" p14:dur="2000" advTm="7328"/>
    </mc:Choice>
    <mc:Fallback>
      <p:transition spd="slow" advTm="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Phillip Arrow has 2 effects of maximizing profits </a:t>
            </a:r>
            <a:r>
              <a:rPr lang="en-US" sz="4800" smtClean="0">
                <a:latin typeface="+mj-lt"/>
                <a:ea typeface="+mj-ea"/>
                <a:cs typeface="+mj-cs"/>
              </a:rPr>
              <a:t>that are undesirable to </a:t>
            </a:r>
            <a:r>
              <a:rPr lang="en-US" sz="4800" dirty="0" smtClean="0">
                <a:latin typeface="+mj-lt"/>
                <a:ea typeface="+mj-ea"/>
                <a:cs typeface="+mj-cs"/>
              </a:rPr>
              <a:t>society</a:t>
            </a:r>
          </a:p>
        </p:txBody>
      </p:sp>
      <p:sp>
        <p:nvSpPr>
          <p:cNvPr id="6" name="Rectangle 5"/>
          <p:cNvSpPr/>
          <p:nvPr/>
        </p:nvSpPr>
        <p:spPr>
          <a:xfrm>
            <a:off x="872246" y="3089072"/>
            <a:ext cx="9711448" cy="3785652"/>
          </a:xfrm>
          <a:prstGeom prst="rect">
            <a:avLst/>
          </a:prstGeom>
        </p:spPr>
        <p:txBody>
          <a:bodyPr wrap="square">
            <a:spAutoFit/>
          </a:bodyPr>
          <a:lstStyle/>
          <a:p>
            <a:r>
              <a:rPr lang="en-US" sz="4800" dirty="0" smtClean="0">
                <a:latin typeface="+mj-lt"/>
                <a:ea typeface="+mj-ea"/>
                <a:cs typeface="+mj-cs"/>
              </a:rPr>
              <a:t>2. Asymmetric information</a:t>
            </a:r>
          </a:p>
          <a:p>
            <a:r>
              <a:rPr lang="en-US" sz="4800" b="1" dirty="0" smtClean="0">
                <a:latin typeface="+mj-lt"/>
                <a:ea typeface="+mj-ea"/>
                <a:cs typeface="+mj-cs"/>
              </a:rPr>
              <a:t>Examples</a:t>
            </a:r>
            <a:r>
              <a:rPr lang="en-US" sz="4800" dirty="0" smtClean="0">
                <a:latin typeface="+mj-lt"/>
                <a:ea typeface="+mj-ea"/>
                <a:cs typeface="+mj-cs"/>
              </a:rPr>
              <a:t>:</a:t>
            </a:r>
          </a:p>
          <a:p>
            <a:pPr marL="1143000" lvl="1" indent="-685800">
              <a:buFont typeface="Arial" charset="0"/>
              <a:buChar char="•"/>
            </a:pPr>
            <a:r>
              <a:rPr lang="en-US" sz="4800" dirty="0" smtClean="0">
                <a:latin typeface="+mj-lt"/>
                <a:ea typeface="+mj-ea"/>
                <a:cs typeface="+mj-cs"/>
              </a:rPr>
              <a:t>The car salesperson knows more about the defects of the car than the buyer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922230"/>
      </p:ext>
    </p:extLst>
  </p:cSld>
  <p:clrMapOvr>
    <a:masterClrMapping/>
  </p:clrMapOvr>
  <mc:AlternateContent xmlns:mc="http://schemas.openxmlformats.org/markup-compatibility/2006">
    <mc:Choice xmlns:p14="http://schemas.microsoft.com/office/powerpoint/2010/main" Requires="p14">
      <p:transition spd="slow" p14:dur="2000" advTm="18766"/>
    </mc:Choice>
    <mc:Fallback>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047042"/>
      </p:ext>
    </p:extLst>
  </p:cSld>
  <p:clrMapOvr>
    <a:masterClrMapping/>
  </p:clrMapOvr>
  <mc:AlternateContent xmlns:mc="http://schemas.openxmlformats.org/markup-compatibility/2006">
    <mc:Choice xmlns:p14="http://schemas.microsoft.com/office/powerpoint/2010/main" Requires="p14">
      <p:transition spd="slow" p14:dur="2000" advTm="8579"/>
    </mc:Choice>
    <mc:Fallback>
      <p:transition spd="slow" advTm="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364474"/>
      </p:ext>
    </p:extLst>
  </p:cSld>
  <p:clrMapOvr>
    <a:masterClrMapping/>
  </p:clrMapOvr>
  <mc:AlternateContent xmlns:mc="http://schemas.openxmlformats.org/markup-compatibility/2006">
    <mc:Choice xmlns:p14="http://schemas.microsoft.com/office/powerpoint/2010/main" Requires="p14">
      <p:transition spd="slow" p14:dur="2000" advTm="9808"/>
    </mc:Choice>
    <mc:Fallback>
      <p:transition spd="slow" advTm="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sp>
        <p:nvSpPr>
          <p:cNvPr id="9" name="Rectangle 8"/>
          <p:cNvSpPr/>
          <p:nvPr/>
        </p:nvSpPr>
        <p:spPr>
          <a:xfrm>
            <a:off x="408562" y="3050433"/>
            <a:ext cx="11656952" cy="3785652"/>
          </a:xfrm>
          <a:prstGeom prst="rect">
            <a:avLst/>
          </a:prstGeom>
        </p:spPr>
        <p:txBody>
          <a:bodyPr wrap="square">
            <a:spAutoFit/>
          </a:bodyPr>
          <a:lstStyle/>
          <a:p>
            <a:r>
              <a:rPr lang="en-US" sz="4000" dirty="0" smtClean="0">
                <a:latin typeface="+mj-lt"/>
                <a:ea typeface="+mj-ea"/>
                <a:cs typeface="+mj-cs"/>
              </a:rPr>
              <a:t>“there is </a:t>
            </a:r>
            <a:r>
              <a:rPr lang="en-US" sz="4000" dirty="0">
                <a:latin typeface="+mj-lt"/>
                <a:ea typeface="+mj-ea"/>
                <a:cs typeface="+mj-cs"/>
              </a:rPr>
              <a:t>one and only one social responsibility of business–to use </a:t>
            </a:r>
            <a:r>
              <a:rPr lang="en-US" sz="4000" dirty="0" smtClean="0">
                <a:latin typeface="+mj-lt"/>
                <a:ea typeface="+mj-ea"/>
                <a:cs typeface="+mj-cs"/>
              </a:rPr>
              <a:t>its </a:t>
            </a:r>
            <a:r>
              <a:rPr lang="en-US" sz="4000" dirty="0">
                <a:latin typeface="+mj-lt"/>
                <a:ea typeface="+mj-ea"/>
                <a:cs typeface="+mj-cs"/>
              </a:rPr>
              <a:t>resources and engage in activities </a:t>
            </a:r>
            <a:r>
              <a:rPr lang="en-US" sz="4000" dirty="0" smtClean="0">
                <a:latin typeface="+mj-lt"/>
                <a:ea typeface="+mj-ea"/>
                <a:cs typeface="+mj-cs"/>
              </a:rPr>
              <a:t>designed </a:t>
            </a:r>
            <a:r>
              <a:rPr lang="en-US" sz="4000" dirty="0">
                <a:latin typeface="+mj-lt"/>
                <a:ea typeface="+mj-ea"/>
                <a:cs typeface="+mj-cs"/>
              </a:rPr>
              <a:t>to increase its profits so long as it stays </a:t>
            </a:r>
            <a:r>
              <a:rPr lang="en-US" sz="4000" b="1" u="sng" dirty="0">
                <a:solidFill>
                  <a:srgbClr val="FF0000"/>
                </a:solidFill>
                <a:latin typeface="+mj-lt"/>
                <a:ea typeface="+mj-ea"/>
                <a:cs typeface="+mj-cs"/>
              </a:rPr>
              <a:t>within the rules of the game</a:t>
            </a:r>
            <a:r>
              <a:rPr lang="en-US" sz="4000" dirty="0">
                <a:latin typeface="+mj-lt"/>
                <a:ea typeface="+mj-ea"/>
                <a:cs typeface="+mj-cs"/>
              </a:rPr>
              <a:t>, which is to say, engages in open and free competition without deception or fraud.”</a:t>
            </a:r>
          </a:p>
          <a:p>
            <a:r>
              <a:rPr lang="en-US" sz="4000" dirty="0" smtClean="0">
                <a:latin typeface="+mj-lt"/>
                <a:ea typeface="+mj-ea"/>
                <a:cs typeface="+mj-cs"/>
              </a:rPr>
              <a:t>-Milton Friedman</a:t>
            </a:r>
            <a:endParaRPr lang="en-US" sz="4000" dirty="0">
              <a:latin typeface="+mj-lt"/>
              <a:ea typeface="+mj-ea"/>
              <a:cs typeface="+mj-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115474"/>
      </p:ext>
    </p:extLst>
  </p:cSld>
  <p:clrMapOvr>
    <a:masterClrMapping/>
  </p:clrMapOvr>
  <mc:AlternateContent xmlns:mc="http://schemas.openxmlformats.org/markup-compatibility/2006">
    <mc:Choice xmlns:p14="http://schemas.microsoft.com/office/powerpoint/2010/main" Requires="p14">
      <p:transition spd="slow" p14:dur="2000" advTm="10754"/>
    </mc:Choice>
    <mc:Fallback>
      <p:transition spd="slow" advTm="1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247860"/>
      </p:ext>
    </p:extLst>
  </p:cSld>
  <p:clrMapOvr>
    <a:masterClrMapping/>
  </p:clrMapOvr>
  <mc:AlternateContent xmlns:mc="http://schemas.openxmlformats.org/markup-compatibility/2006">
    <mc:Choice xmlns:p14="http://schemas.microsoft.com/office/powerpoint/2010/main" Requires="p14">
      <p:transition spd="slow" p14:dur="2000" advTm="7086"/>
    </mc:Choice>
    <mc:Fallback>
      <p:transition spd="slow" advTm="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9812925"/>
      </p:ext>
    </p:extLst>
  </p:cSld>
  <p:clrMapOvr>
    <a:masterClrMapping/>
  </p:clrMapOvr>
  <mc:AlternateContent xmlns:mc="http://schemas.openxmlformats.org/markup-compatibility/2006">
    <mc:Choice xmlns:p14="http://schemas.microsoft.com/office/powerpoint/2010/main" Requires="p14">
      <p:transition spd="slow" p14:dur="2000" advTm="9350"/>
    </mc:Choice>
    <mc:Fallback>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7915105"/>
      </p:ext>
    </p:extLst>
  </p:cSld>
  <p:clrMapOvr>
    <a:masterClrMapping/>
  </p:clrMapOvr>
  <mc:AlternateContent xmlns:mc="http://schemas.openxmlformats.org/markup-compatibility/2006">
    <mc:Choice xmlns:p14="http://schemas.microsoft.com/office/powerpoint/2010/main" Requires="p14">
      <p:transition spd="slow" p14:dur="2000" advTm="11120"/>
    </mc:Choice>
    <mc:Fallback>
      <p:transition spd="slow" advTm="1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1252"/>
      </p:ext>
    </p:extLst>
  </p:cSld>
  <p:clrMapOvr>
    <a:masterClrMapping/>
  </p:clrMapOvr>
  <mc:AlternateContent xmlns:mc="http://schemas.openxmlformats.org/markup-compatibility/2006">
    <mc:Choice xmlns:p14="http://schemas.microsoft.com/office/powerpoint/2010/main" Requires="p14">
      <p:transition spd="slow" p14:dur="2000" advTm="8090"/>
    </mc:Choice>
    <mc:Fallback>
      <p:transition spd="slow" advTm="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sp>
        <p:nvSpPr>
          <p:cNvPr id="6" name="Title 1"/>
          <p:cNvSpPr txBox="1">
            <a:spLocks/>
          </p:cNvSpPr>
          <p:nvPr/>
        </p:nvSpPr>
        <p:spPr>
          <a:xfrm>
            <a:off x="1342023" y="5151457"/>
            <a:ext cx="9494983" cy="15200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Shareholders are only one category of stakeholders</a:t>
            </a:r>
            <a:endParaRPr lang="en-US" sz="4800"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0509805"/>
      </p:ext>
    </p:extLst>
  </p:cSld>
  <p:clrMapOvr>
    <a:masterClrMapping/>
  </p:clrMapOvr>
  <mc:AlternateContent xmlns:mc="http://schemas.openxmlformats.org/markup-compatibility/2006">
    <mc:Choice xmlns:p14="http://schemas.microsoft.com/office/powerpoint/2010/main" Requires="p14">
      <p:transition spd="slow" p14:dur="2000" advTm="4572"/>
    </mc:Choice>
    <mc:Fallback>
      <p:transition spd="slow" advTm="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6"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6279196"/>
      </p:ext>
    </p:extLst>
  </p:cSld>
  <p:clrMapOvr>
    <a:masterClrMapping/>
  </p:clrMapOvr>
  <mc:AlternateContent xmlns:mc="http://schemas.openxmlformats.org/markup-compatibility/2006">
    <mc:Choice xmlns:p14="http://schemas.microsoft.com/office/powerpoint/2010/main" Requires="p14">
      <p:transition spd="slow" p14:dur="2000" advTm="4320"/>
    </mc:Choice>
    <mc:Fallback>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4" name="Title 1"/>
          <p:cNvSpPr txBox="1">
            <a:spLocks/>
          </p:cNvSpPr>
          <p:nvPr/>
        </p:nvSpPr>
        <p:spPr>
          <a:xfrm>
            <a:off x="79858" y="2196748"/>
            <a:ext cx="12077700" cy="98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s-IS" sz="4000" dirty="0" smtClean="0"/>
              <a:t>→ </a:t>
            </a:r>
            <a:r>
              <a:rPr lang="en-US" sz="4000" dirty="0" smtClean="0"/>
              <a:t>Anyone effected by the decisions</a:t>
            </a:r>
          </a:p>
        </p:txBody>
      </p:sp>
      <p:sp>
        <p:nvSpPr>
          <p:cNvPr id="5"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sp>
        <p:nvSpPr>
          <p:cNvPr id="2" name="Rectangle 1"/>
          <p:cNvSpPr/>
          <p:nvPr/>
        </p:nvSpPr>
        <p:spPr>
          <a:xfrm>
            <a:off x="615244" y="3179748"/>
            <a:ext cx="10558463" cy="3416320"/>
          </a:xfrm>
          <a:prstGeom prst="rect">
            <a:avLst/>
          </a:prstGeom>
        </p:spPr>
        <p:txBody>
          <a:bodyPr wrap="square">
            <a:spAutoFit/>
          </a:bodyPr>
          <a:lstStyle/>
          <a:p>
            <a:r>
              <a:rPr lang="en-US" sz="3600" dirty="0"/>
              <a:t>• </a:t>
            </a:r>
            <a:r>
              <a:rPr lang="en-US" sz="3600" dirty="0" smtClean="0">
                <a:latin typeface="+mj-lt"/>
              </a:rPr>
              <a:t>The shareholders</a:t>
            </a:r>
          </a:p>
          <a:p>
            <a:r>
              <a:rPr lang="en-US" sz="3600" dirty="0" smtClean="0">
                <a:latin typeface="+mj-lt"/>
              </a:rPr>
              <a:t>• The community</a:t>
            </a:r>
          </a:p>
          <a:p>
            <a:r>
              <a:rPr lang="en-US" sz="3600" dirty="0" smtClean="0">
                <a:latin typeface="+mj-lt"/>
              </a:rPr>
              <a:t>• Customers</a:t>
            </a:r>
            <a:endParaRPr lang="en-US" sz="3600" dirty="0">
              <a:latin typeface="+mj-lt"/>
            </a:endParaRPr>
          </a:p>
          <a:p>
            <a:r>
              <a:rPr lang="en-US" sz="3600" dirty="0" smtClean="0">
                <a:latin typeface="+mj-lt"/>
              </a:rPr>
              <a:t>• Employees</a:t>
            </a:r>
          </a:p>
          <a:p>
            <a:r>
              <a:rPr lang="en-US" sz="3600" dirty="0" smtClean="0">
                <a:latin typeface="+mj-lt"/>
              </a:rPr>
              <a:t>• Suppliers</a:t>
            </a:r>
            <a:endParaRPr lang="en-US" sz="3600" dirty="0">
              <a:latin typeface="+mj-lt"/>
            </a:endParaRPr>
          </a:p>
          <a:p>
            <a:r>
              <a:rPr lang="en-US" sz="3600" dirty="0">
                <a:latin typeface="+mj-lt"/>
              </a:rPr>
              <a:t>• The corporate managers themselves. </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363882"/>
      </p:ext>
    </p:extLst>
  </p:cSld>
  <p:clrMapOvr>
    <a:masterClrMapping/>
  </p:clrMapOvr>
  <mc:AlternateContent xmlns:mc="http://schemas.openxmlformats.org/markup-compatibility/2006">
    <mc:Choice xmlns:p14="http://schemas.microsoft.com/office/powerpoint/2010/main" Requires="p14">
      <p:transition spd="slow" p14:dur="2000" advTm="17861"/>
    </mc:Choice>
    <mc:Fallback>
      <p:transition spd="slow" advTm="1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9" name="Title 1"/>
          <p:cNvSpPr txBox="1">
            <a:spLocks/>
          </p:cNvSpPr>
          <p:nvPr/>
        </p:nvSpPr>
        <p:spPr>
          <a:xfrm>
            <a:off x="1209438" y="2316435"/>
            <a:ext cx="9438960"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Every business decision must take </a:t>
            </a:r>
            <a:r>
              <a:rPr lang="en-US" sz="4800" u="sng" dirty="0" smtClean="0"/>
              <a:t>all</a:t>
            </a:r>
            <a:r>
              <a:rPr lang="en-US" sz="4800" dirty="0" smtClean="0"/>
              <a:t> stakeholders into account</a:t>
            </a:r>
            <a:endParaRPr lang="en-US" sz="4800" u="sng"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6704491"/>
      </p:ext>
    </p:extLst>
  </p:cSld>
  <p:clrMapOvr>
    <a:masterClrMapping/>
  </p:clrMapOvr>
  <mc:AlternateContent xmlns:mc="http://schemas.openxmlformats.org/markup-compatibility/2006">
    <mc:Choice xmlns:p14="http://schemas.microsoft.com/office/powerpoint/2010/main" Requires="p14">
      <p:transition spd="slow" p14:dur="2000" advTm="9191"/>
    </mc:Choice>
    <mc:Fallback>
      <p:transition spd="slow" advTm="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9220607"/>
      </p:ext>
    </p:extLst>
  </p:cSld>
  <p:clrMapOvr>
    <a:masterClrMapping/>
  </p:clrMapOvr>
  <mc:AlternateContent xmlns:mc="http://schemas.openxmlformats.org/markup-compatibility/2006">
    <mc:Choice xmlns:p14="http://schemas.microsoft.com/office/powerpoint/2010/main" Requires="p14">
      <p:transition spd="slow" p14:dur="2000" advTm="7243"/>
    </mc:Choice>
    <mc:Fallback>
      <p:transition spd="slow" advTm="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sp>
        <p:nvSpPr>
          <p:cNvPr id="6" name="Title 1"/>
          <p:cNvSpPr txBox="1">
            <a:spLocks/>
          </p:cNvSpPr>
          <p:nvPr/>
        </p:nvSpPr>
        <p:spPr>
          <a:xfrm>
            <a:off x="1020617" y="3476752"/>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The only responsibility of business </a:t>
            </a:r>
            <a:r>
              <a:rPr lang="en-US" sz="4800" dirty="0" smtClean="0"/>
              <a:t>is </a:t>
            </a:r>
            <a:r>
              <a:rPr lang="en-US" sz="4800" dirty="0" smtClean="0"/>
              <a:t>to maximize shareholder value</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0104304"/>
      </p:ext>
    </p:extLst>
  </p:cSld>
  <p:clrMapOvr>
    <a:masterClrMapping/>
  </p:clrMapOvr>
  <mc:AlternateContent xmlns:mc="http://schemas.openxmlformats.org/markup-compatibility/2006">
    <mc:Choice xmlns:p14="http://schemas.microsoft.com/office/powerpoint/2010/main" Requires="p14">
      <p:transition spd="slow" p14:dur="2000" advTm="8613"/>
    </mc:Choice>
    <mc:Fallback>
      <p:transition spd="slow" advTm="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9046198"/>
      </p:ext>
    </p:extLst>
  </p:cSld>
  <p:clrMapOvr>
    <a:masterClrMapping/>
  </p:clrMapOvr>
  <mc:AlternateContent xmlns:mc="http://schemas.openxmlformats.org/markup-compatibility/2006">
    <mc:Choice xmlns:p14="http://schemas.microsoft.com/office/powerpoint/2010/main" Requires="p14">
      <p:transition spd="slow" p14:dur="2000" advTm="6649"/>
    </mc:Choice>
    <mc:Fallback>
      <p:transition spd="slow" advTm="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sp>
        <p:nvSpPr>
          <p:cNvPr id="7" name="Title 1"/>
          <p:cNvSpPr txBox="1">
            <a:spLocks/>
          </p:cNvSpPr>
          <p:nvPr/>
        </p:nvSpPr>
        <p:spPr>
          <a:xfrm>
            <a:off x="1007916" y="290195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business maximizes the value of stock by maximizing profits</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6988740"/>
      </p:ext>
    </p:extLst>
  </p:cSld>
  <p:clrMapOvr>
    <a:masterClrMapping/>
  </p:clrMapOvr>
  <mc:AlternateContent xmlns:mc="http://schemas.openxmlformats.org/markup-compatibility/2006">
    <mc:Choice xmlns:p14="http://schemas.microsoft.com/office/powerpoint/2010/main" Requires="p14">
      <p:transition spd="slow" p14:dur="2000" advTm="6745"/>
    </mc:Choice>
    <mc:Fallback>
      <p:transition spd="slow" advTm="6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4548" y="1104901"/>
            <a:ext cx="11656952" cy="5262979"/>
          </a:xfrm>
          <a:prstGeom prst="rect">
            <a:avLst/>
          </a:prstGeom>
        </p:spPr>
        <p:txBody>
          <a:bodyPr wrap="square">
            <a:spAutoFit/>
          </a:bodyPr>
          <a:lstStyle/>
          <a:p>
            <a:r>
              <a:rPr lang="en-US" sz="4800" dirty="0" smtClean="0">
                <a:latin typeface="+mj-lt"/>
                <a:ea typeface="+mj-ea"/>
                <a:cs typeface="+mj-cs"/>
              </a:rPr>
              <a:t>“there is </a:t>
            </a:r>
            <a:r>
              <a:rPr lang="en-US" sz="4800" dirty="0">
                <a:latin typeface="+mj-lt"/>
                <a:ea typeface="+mj-ea"/>
                <a:cs typeface="+mj-cs"/>
              </a:rPr>
              <a:t>one and only one social responsibility of business–to use </a:t>
            </a:r>
            <a:r>
              <a:rPr lang="en-US" sz="4800" dirty="0" smtClean="0">
                <a:latin typeface="+mj-lt"/>
                <a:ea typeface="+mj-ea"/>
                <a:cs typeface="+mj-cs"/>
              </a:rPr>
              <a:t>its </a:t>
            </a:r>
            <a:r>
              <a:rPr lang="en-US" sz="4800" dirty="0">
                <a:latin typeface="+mj-lt"/>
                <a:ea typeface="+mj-ea"/>
                <a:cs typeface="+mj-cs"/>
              </a:rPr>
              <a:t>resources and engage in activities </a:t>
            </a:r>
            <a:r>
              <a:rPr lang="en-US" sz="4800" dirty="0" smtClean="0">
                <a:latin typeface="+mj-lt"/>
                <a:ea typeface="+mj-ea"/>
                <a:cs typeface="+mj-cs"/>
              </a:rPr>
              <a:t>designed </a:t>
            </a:r>
            <a:r>
              <a:rPr lang="en-US" sz="4800" dirty="0">
                <a:latin typeface="+mj-lt"/>
                <a:ea typeface="+mj-ea"/>
                <a:cs typeface="+mj-cs"/>
              </a:rPr>
              <a:t>to increase its profits so long as it stays within the rules of the game, which is to say, engages in open and free competition without deception or fraud.”</a:t>
            </a:r>
          </a:p>
          <a:p>
            <a:r>
              <a:rPr lang="en-US" sz="4800" dirty="0" smtClean="0">
                <a:latin typeface="+mj-lt"/>
                <a:ea typeface="+mj-ea"/>
                <a:cs typeface="+mj-cs"/>
              </a:rPr>
              <a:t>-Milton Friedman</a:t>
            </a:r>
            <a:endParaRPr lang="en-US" sz="4800" dirty="0">
              <a:latin typeface="+mj-lt"/>
              <a:ea typeface="+mj-ea"/>
              <a:cs typeface="+mj-cs"/>
            </a:endParaRPr>
          </a:p>
        </p:txBody>
      </p:sp>
      <p:sp>
        <p:nvSpPr>
          <p:cNvPr id="11"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918977"/>
      </p:ext>
    </p:extLst>
  </p:cSld>
  <p:clrMapOvr>
    <a:masterClrMapping/>
  </p:clrMapOvr>
  <mc:AlternateContent xmlns:mc="http://schemas.openxmlformats.org/markup-compatibility/2006">
    <mc:Choice xmlns:p14="http://schemas.microsoft.com/office/powerpoint/2010/main" Requires="p14">
      <p:transition spd="slow" p14:dur="2000" advTm="25040"/>
    </mc:Choice>
    <mc:Fallback>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4" name="Title 1"/>
          <p:cNvSpPr txBox="1">
            <a:spLocks/>
          </p:cNvSpPr>
          <p:nvPr/>
        </p:nvSpPr>
        <p:spPr>
          <a:xfrm>
            <a:off x="2908662" y="2653211"/>
            <a:ext cx="6374674" cy="9753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Market 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372839"/>
      </p:ext>
    </p:extLst>
  </p:cSld>
  <p:clrMapOvr>
    <a:masterClrMapping/>
  </p:clrMapOvr>
  <mc:AlternateContent xmlns:mc="http://schemas.openxmlformats.org/markup-compatibility/2006">
    <mc:Choice xmlns:p14="http://schemas.microsoft.com/office/powerpoint/2010/main" Requires="p14">
      <p:transition spd="slow" p14:dur="2000" advTm="12410"/>
    </mc:Choice>
    <mc:Fallback>
      <p:transition spd="slow" advTm="12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Phillip Arrow has 2 effects of maximizing profits </a:t>
            </a:r>
            <a:r>
              <a:rPr lang="en-US" sz="4800" smtClean="0">
                <a:latin typeface="+mj-lt"/>
                <a:ea typeface="+mj-ea"/>
                <a:cs typeface="+mj-cs"/>
              </a:rPr>
              <a:t>that are undesirable to </a:t>
            </a:r>
            <a:r>
              <a:rPr lang="en-US" sz="4800" dirty="0" smtClean="0">
                <a:latin typeface="+mj-lt"/>
                <a:ea typeface="+mj-ea"/>
                <a:cs typeface="+mj-cs"/>
              </a:rPr>
              <a:t>society</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3105867"/>
      </p:ext>
    </p:extLst>
  </p:cSld>
  <p:clrMapOvr>
    <a:masterClrMapping/>
  </p:clrMapOvr>
  <mc:AlternateContent xmlns:mc="http://schemas.openxmlformats.org/markup-compatibility/2006">
    <mc:Choice xmlns:p14="http://schemas.microsoft.com/office/powerpoint/2010/main" Requires="p14">
      <p:transition spd="slow" p14:dur="2000" advTm="11234"/>
    </mc:Choice>
    <mc:Fallback>
      <p:transition spd="slow" advTm="11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733</Words>
  <Application>Microsoft Macintosh PowerPoint</Application>
  <PresentationFormat>Widescreen</PresentationFormat>
  <Paragraphs>104</Paragraphs>
  <Slides>23</Slides>
  <Notes>21</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Calibri Light</vt:lpstr>
      <vt:lpstr>Arial</vt:lpstr>
      <vt:lpstr>Office Theme</vt:lpstr>
      <vt:lpstr>The Social Responsibilities of Businesses</vt:lpstr>
      <vt:lpstr>Shareholder Theory</vt:lpstr>
      <vt:lpstr>Shareholder Theory</vt:lpstr>
      <vt:lpstr>Shareholder Theory</vt:lpstr>
      <vt:lpstr>Shareholder Theory</vt:lpstr>
      <vt:lpstr>Shareholder Theory</vt:lpstr>
      <vt:lpstr>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69</cp:revision>
  <dcterms:created xsi:type="dcterms:W3CDTF">2018-10-07T18:52:30Z</dcterms:created>
  <dcterms:modified xsi:type="dcterms:W3CDTF">2018-10-27T15:40:06Z</dcterms:modified>
</cp:coreProperties>
</file>